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6858000" cy="9906000" type="A4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302"/>
    <a:srgbClr val="F4520F"/>
    <a:srgbClr val="F0420E"/>
    <a:srgbClr val="E44B1E"/>
    <a:srgbClr val="DC481C"/>
    <a:srgbClr val="D4D637"/>
    <a:srgbClr val="CACB43"/>
    <a:srgbClr val="BDBD3E"/>
    <a:srgbClr val="2D5A64"/>
    <a:srgbClr val="295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2724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6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7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3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50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31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36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6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3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9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26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188E-CB07-9546-A181-4EE270E2AAF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1443-C160-4F47-A2EE-DCD1A5E405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a.falak@hup.hr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1" y="8309113"/>
            <a:ext cx="2773680" cy="9341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635000"/>
            <a:ext cx="6896100" cy="775551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387600"/>
            <a:ext cx="5829300" cy="2504884"/>
          </a:xfrm>
        </p:spPr>
        <p:txBody>
          <a:bodyPr>
            <a:noAutofit/>
          </a:bodyPr>
          <a:lstStyle/>
          <a:p>
            <a:pPr algn="l"/>
            <a:r>
              <a:rPr lang="hr-HR" sz="3800" dirty="0">
                <a:solidFill>
                  <a:schemeClr val="bg1"/>
                </a:solidFill>
                <a:latin typeface="Gotham"/>
                <a:cs typeface="Gotham"/>
              </a:rPr>
              <a:t>2 SATA ZA ENERGETSKU UČINKOVITOST</a:t>
            </a:r>
            <a:br>
              <a:rPr lang="it-IT" sz="1200" dirty="0">
                <a:solidFill>
                  <a:srgbClr val="DF3212"/>
                </a:solidFill>
                <a:latin typeface="Gotham"/>
                <a:cs typeface="Gotham"/>
              </a:rPr>
            </a:br>
            <a:r>
              <a:rPr lang="hr-HR" sz="1600" b="1" dirty="0">
                <a:solidFill>
                  <a:srgbClr val="D4D637"/>
                </a:solidFill>
                <a:latin typeface="Gotham"/>
                <a:cs typeface="Gotham"/>
              </a:rPr>
              <a:t>Zagreb, 24. </a:t>
            </a:r>
            <a:r>
              <a:rPr lang="hr-HR" sz="1600" b="1">
                <a:solidFill>
                  <a:srgbClr val="D4D637"/>
                </a:solidFill>
                <a:latin typeface="Gotham"/>
                <a:cs typeface="Gotham"/>
              </a:rPr>
              <a:t>svibnja 2016</a:t>
            </a:r>
            <a:r>
              <a:rPr lang="hr-HR" sz="1600" b="1" dirty="0">
                <a:solidFill>
                  <a:srgbClr val="D4D637"/>
                </a:solidFill>
                <a:latin typeface="Gotham"/>
                <a:cs typeface="Gotham"/>
              </a:rPr>
              <a:t>, </a:t>
            </a:r>
            <a:br>
              <a:rPr lang="hr-HR" sz="1600" b="1" dirty="0">
                <a:solidFill>
                  <a:srgbClr val="D4D637"/>
                </a:solidFill>
                <a:latin typeface="Gotham"/>
                <a:cs typeface="Gotham"/>
              </a:rPr>
            </a:br>
            <a:r>
              <a:rPr lang="hr-HR" sz="1600" b="1" dirty="0">
                <a:solidFill>
                  <a:srgbClr val="D4D637"/>
                </a:solidFill>
                <a:latin typeface="Gotham"/>
                <a:cs typeface="Gotham"/>
              </a:rPr>
              <a:t>Kongresni centar Forum, Radnička cesta 52</a:t>
            </a:r>
            <a:br>
              <a:rPr lang="it-IT" sz="1600" b="1" dirty="0">
                <a:solidFill>
                  <a:srgbClr val="D4D637"/>
                </a:solidFill>
                <a:latin typeface="Gotham"/>
                <a:cs typeface="Gotham"/>
              </a:rPr>
            </a:br>
            <a:br>
              <a:rPr lang="en-US" sz="1600" b="1" dirty="0">
                <a:solidFill>
                  <a:srgbClr val="D4D637"/>
                </a:solidFill>
                <a:latin typeface="Gotham"/>
                <a:cs typeface="Gotham"/>
              </a:rPr>
            </a:br>
            <a:r>
              <a:rPr lang="hr-HR" sz="1600" b="1" dirty="0">
                <a:solidFill>
                  <a:srgbClr val="D4D637"/>
                </a:solidFill>
                <a:latin typeface="Gotham"/>
                <a:cs typeface="Gotham"/>
              </a:rPr>
              <a:t>od 9h30 do 13h </a:t>
            </a:r>
            <a:br>
              <a:rPr lang="it-IT" sz="1600" dirty="0">
                <a:solidFill>
                  <a:srgbClr val="D4D637"/>
                </a:solidFill>
                <a:latin typeface="Gotham"/>
                <a:cs typeface="Gotham"/>
              </a:rPr>
            </a:b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</a:b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</a:b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</a:b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</a:b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"/>
              <a:cs typeface="Gotham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14350" y="4828950"/>
            <a:ext cx="59626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Gotham Rounded Book"/>
                <a:cs typeface="Gotham Rounded Book"/>
              </a:rPr>
              <a:t>SET </a:t>
            </a:r>
            <a:r>
              <a:rPr lang="en-US" sz="1400" dirty="0" err="1">
                <a:solidFill>
                  <a:schemeClr val="bg1"/>
                </a:solidFill>
                <a:latin typeface="Gotham Rounded Book"/>
                <a:cs typeface="Gotham Rounded Book"/>
              </a:rPr>
              <a:t>proje</a:t>
            </a:r>
            <a:r>
              <a:rPr lang="hr-HR" sz="1400" dirty="0">
                <a:solidFill>
                  <a:schemeClr val="bg1"/>
                </a:solidFill>
                <a:latin typeface="Gotham Rounded Book"/>
                <a:cs typeface="Gotham Rounded Book"/>
              </a:rPr>
              <a:t>k</a:t>
            </a:r>
            <a:r>
              <a:rPr lang="en-US" sz="1400" dirty="0">
                <a:solidFill>
                  <a:schemeClr val="bg1"/>
                </a:solidFill>
                <a:latin typeface="Gotham Rounded Book"/>
                <a:cs typeface="Gotham Rounded Book"/>
              </a:rPr>
              <a:t>t </a:t>
            </a:r>
            <a:r>
              <a:rPr lang="hr-HR" sz="1400" dirty="0">
                <a:solidFill>
                  <a:schemeClr val="bg1"/>
                </a:solidFill>
                <a:latin typeface="Gotham Rounded Book"/>
                <a:cs typeface="Gotham Rounded Book"/>
              </a:rPr>
              <a:t>pokrenut je u cilju podrške MS tvrtkama iz tekstilne industrije za poboljšanje energetske učinkovitosti te postizanju mjerljivih materijalnih ušteda te učinkovitijeg korištenja vlastitih resursa. </a:t>
            </a:r>
            <a:br>
              <a:rPr lang="it-IT" sz="1400" dirty="0">
                <a:solidFill>
                  <a:schemeClr val="bg1"/>
                </a:solidFill>
                <a:latin typeface="Gotham Rounded Book"/>
                <a:cs typeface="Gotham Rounded Book"/>
              </a:rPr>
            </a:br>
            <a:endParaRPr lang="it-IT" sz="140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1600" dirty="0">
                <a:solidFill>
                  <a:schemeClr val="bg1"/>
                </a:solidFill>
                <a:latin typeface="Gotham Rounded Book"/>
                <a:cs typeface="Gotham Rounded Book"/>
              </a:rPr>
              <a:t> </a:t>
            </a:r>
            <a:br>
              <a:rPr lang="it-IT" sz="1600" dirty="0">
                <a:solidFill>
                  <a:schemeClr val="bg1"/>
                </a:solidFill>
                <a:latin typeface="Gotham Rounded Book"/>
                <a:cs typeface="Gotham Rounded Book"/>
              </a:rPr>
            </a:br>
            <a:r>
              <a:rPr lang="hr-HR" sz="1600" dirty="0">
                <a:solidFill>
                  <a:schemeClr val="bg1"/>
                </a:solidFill>
                <a:latin typeface="Gotham"/>
                <a:cs typeface="Gotham"/>
              </a:rPr>
              <a:t>ŠTO SET NUDI TVRTKAMA?</a:t>
            </a:r>
            <a:br>
              <a:rPr lang="it-IT" sz="1600" dirty="0">
                <a:solidFill>
                  <a:schemeClr val="bg1"/>
                </a:solidFill>
                <a:latin typeface="Gotham"/>
                <a:cs typeface="Gotham"/>
              </a:rPr>
            </a:b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91" y="6561362"/>
            <a:ext cx="5541818" cy="8173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20" y="0"/>
            <a:ext cx="2570480" cy="11684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824" y="1897336"/>
            <a:ext cx="2006600" cy="20066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02871" y="8520174"/>
            <a:ext cx="2705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dirty="0" err="1">
                <a:solidFill>
                  <a:schemeClr val="bg1"/>
                </a:solidFill>
                <a:latin typeface="Gotham Rounded Medium"/>
                <a:cs typeface="Gotham Rounded Medium"/>
              </a:rPr>
              <a:t>Rrgistracija</a:t>
            </a:r>
            <a:r>
              <a:rPr lang="hr-HR" sz="1300" dirty="0">
                <a:solidFill>
                  <a:schemeClr val="bg1"/>
                </a:solidFill>
                <a:latin typeface="Gotham Rounded Medium"/>
                <a:cs typeface="Gotham Rounded Medium"/>
              </a:rPr>
              <a:t> moguća na: </a:t>
            </a:r>
            <a:br>
              <a:rPr lang="it-IT" sz="1300" dirty="0">
                <a:solidFill>
                  <a:schemeClr val="bg1"/>
                </a:solidFill>
                <a:latin typeface="Gotham Rounded Medium"/>
                <a:cs typeface="Gotham Rounded Medium"/>
              </a:rPr>
            </a:br>
            <a:r>
              <a:rPr lang="hr-HR" sz="1300" dirty="0">
                <a:solidFill>
                  <a:schemeClr val="bg1"/>
                </a:solidFill>
                <a:latin typeface="Gotham Rounded Medium"/>
                <a:cs typeface="Gotham Rounded Medium"/>
              </a:rPr>
              <a:t>ana.falak@hup.hr</a:t>
            </a:r>
            <a:br>
              <a:rPr lang="it-IT" sz="1300" dirty="0">
                <a:solidFill>
                  <a:srgbClr val="595959"/>
                </a:solidFill>
                <a:latin typeface="Gotham Rounded Light"/>
                <a:cs typeface="Gotham Rounded Light"/>
              </a:rPr>
            </a:b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</a:br>
            <a:endParaRPr lang="it-IT" sz="1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345" y="161277"/>
            <a:ext cx="1670368" cy="32255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4" y="8902781"/>
            <a:ext cx="21145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883734"/>
            <a:ext cx="60960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Energ</a:t>
            </a:r>
            <a:r>
              <a:rPr lang="hr-H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etska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 učinkovitost (skraćeno ENU) postaje sve važnija u tekstilnoj industriji u Europi iz nekoliko razloga: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Regulati</a:t>
            </a:r>
            <a:r>
              <a:rPr lang="hr-H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va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 iz ENU postaje sve rigidnija: mnoge zemlje počinju implementirati nova pravila, druge nadopunjavaju i sužavaju postojeća.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pPr marL="285750" lvl="0" indent="-285750">
              <a:buFont typeface="Arial"/>
              <a:buChar char="•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Cijena energije raste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: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cijena energije već je bitno skočila, ali tu je još i neizvjesnost njihovog daljnjeg kretanja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 (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npr.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ovisno i energiji iz obnovljivih izvora ili povećanja nesigurnosti u zemljama proizvođačima nafte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).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pPr marL="285750" lvl="0" indent="-285750">
              <a:buFont typeface="Arial"/>
              <a:buChar char="•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Ostati konkurentan podrazumijeva kontrolu troškova i optimizaciju potrošnje energije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: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 europske tvrtke iz tekstilne industrije već su znatno umanjile broj radnika. Kako bi bile konkurentne, moraju poduzimati određene mjere i u drugim područjima. Energija je jedno od krucijalnih područja s velikim potencijalom, osobito za male i srednje tvrtke.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r>
              <a:rPr lang="en-US" sz="1400" dirty="0">
                <a:latin typeface="Gotham Rounded Book"/>
                <a:cs typeface="Gotham Rounded Book"/>
              </a:rPr>
              <a:t> </a:t>
            </a:r>
            <a:endParaRPr lang="it-IT" sz="1400" dirty="0">
              <a:latin typeface="Gotham Rounded Book"/>
              <a:cs typeface="Gotham Rounded Book"/>
            </a:endParaRPr>
          </a:p>
          <a:p>
            <a:r>
              <a:rPr lang="hr-HR" sz="1600" dirty="0">
                <a:solidFill>
                  <a:srgbClr val="E24300"/>
                </a:solidFill>
                <a:latin typeface="Gotham"/>
                <a:cs typeface="Gotham"/>
              </a:rPr>
              <a:t>MOGUĆNOSTI</a:t>
            </a:r>
            <a:endParaRPr lang="it-IT" sz="1400" dirty="0">
              <a:latin typeface="Gotham Rounded Book"/>
              <a:cs typeface="Gotham Rounded Book"/>
            </a:endParaRPr>
          </a:p>
          <a:p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Tijekom SET projekta jedinstven alat za </a:t>
            </a:r>
            <a:r>
              <a:rPr lang="hr-HR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samoprocjenu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 pod nazivom SET razvijen je za MS tvrtke europske tekstilne industrije. </a:t>
            </a:r>
            <a:endParaRPr lang="en-US" sz="1400" dirty="0">
              <a:solidFill>
                <a:srgbClr val="595959"/>
              </a:solidFill>
              <a:latin typeface="Gotham Rounded Light"/>
              <a:cs typeface="Gotham Rounded Light"/>
            </a:endParaRPr>
          </a:p>
          <a:p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Dajemo podršku povezano s energetskom učinkovitošću za 150 tvrtki koje koriste spomenuti alat, nudimo obuku i podršku. </a:t>
            </a:r>
            <a:endParaRPr lang="en-US" sz="1400" dirty="0">
              <a:solidFill>
                <a:srgbClr val="595959"/>
              </a:solidFill>
              <a:latin typeface="Gotham Rounded Light"/>
              <a:cs typeface="Gotham Rounded Light"/>
            </a:endParaRPr>
          </a:p>
          <a:p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Također, 350 europskih malih i srednjih tvrtki iz tekstilne industrije dobit će sve potrebne elemente 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(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kako iz tehničkog aspekta tako i ne-tehničkog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)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kako bi ocijenile svoje mogućnosti i donijele prave odluke. </a:t>
            </a:r>
            <a:endParaRPr lang="en-US" sz="1400" dirty="0">
              <a:solidFill>
                <a:srgbClr val="595959"/>
              </a:solidFill>
              <a:latin typeface="Gotham Rounded Light"/>
              <a:cs typeface="Gotham Rounded Light"/>
            </a:endParaRPr>
          </a:p>
          <a:p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Alat omogućuje obradu podataka koje tvrtka ima, ali koje su do sada bile podijeljene po različitim uredima, funkcijama i područjima.</a:t>
            </a:r>
            <a:endParaRPr lang="it-IT" sz="1400" dirty="0">
              <a:solidFill>
                <a:srgbClr val="595959"/>
              </a:solidFill>
              <a:latin typeface="Gotham Rounded Light"/>
              <a:cs typeface="Gotham Rounded Light"/>
            </a:endParaRPr>
          </a:p>
          <a:p>
            <a:r>
              <a:rPr lang="en-US" sz="1400" dirty="0">
                <a:latin typeface="Gotham Rounded Book"/>
                <a:cs typeface="Gotham Rounded Book"/>
              </a:rPr>
              <a:t> </a:t>
            </a:r>
            <a:endParaRPr lang="it-IT" sz="1400" dirty="0">
              <a:latin typeface="Gotham Rounded Book"/>
              <a:cs typeface="Gotham Rounded Book"/>
            </a:endParaRPr>
          </a:p>
          <a:p>
            <a:r>
              <a:rPr lang="en-US" sz="1600" dirty="0">
                <a:solidFill>
                  <a:srgbClr val="E24300"/>
                </a:solidFill>
                <a:latin typeface="Gotham"/>
                <a:cs typeface="Gotham"/>
              </a:rPr>
              <a:t>PARTNER</a:t>
            </a:r>
            <a:r>
              <a:rPr lang="hr-HR" sz="1600" dirty="0">
                <a:solidFill>
                  <a:srgbClr val="E24300"/>
                </a:solidFill>
                <a:latin typeface="Gotham"/>
                <a:cs typeface="Gotham"/>
              </a:rPr>
              <a:t>I</a:t>
            </a:r>
          </a:p>
          <a:p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Dvanaest motiviranih partnera iz P</a:t>
            </a:r>
            <a:r>
              <a:rPr lang="en-US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ortugal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a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Ital</a:t>
            </a:r>
            <a:r>
              <a:rPr lang="hr-HR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ije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</a:t>
            </a:r>
            <a:r>
              <a:rPr lang="en-US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Belgi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je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Bu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g</a:t>
            </a:r>
            <a:r>
              <a:rPr lang="en-US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ar</a:t>
            </a:r>
            <a:r>
              <a:rPr lang="hr-HR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ske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Njemačke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Hrvatske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Češke Republike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Mađarske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, Lit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v</a:t>
            </a:r>
            <a:r>
              <a:rPr lang="en-US" sz="1400" dirty="0" err="1">
                <a:solidFill>
                  <a:srgbClr val="595959"/>
                </a:solidFill>
                <a:latin typeface="Gotham Rounded Light"/>
                <a:cs typeface="Gotham Rounded Light"/>
              </a:rPr>
              <a:t>ani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je i Rumunjske okupili su se oko SET projekta kako bi upotpunili međusobne kompetencije i poslovne mreže u cilju postizanja važnih ciljeva koji odgovaraju potrebama MS tvrtki iz tekstilne industrije. </a:t>
            </a:r>
            <a:endParaRPr lang="en-US" sz="1400" dirty="0">
              <a:solidFill>
                <a:srgbClr val="595959"/>
              </a:solidFill>
              <a:latin typeface="Gotham Rounded Light"/>
              <a:cs typeface="Gotham Rounded Light"/>
            </a:endParaRPr>
          </a:p>
          <a:p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SET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Savjetodavni odbor uključuje 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VDMA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i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 ACIMIT </a:t>
            </a:r>
            <a:r>
              <a:rPr lang="hr-HR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predstavnike</a:t>
            </a:r>
            <a:r>
              <a:rPr lang="en-US" sz="1400" dirty="0">
                <a:solidFill>
                  <a:srgbClr val="595959"/>
                </a:solidFill>
                <a:latin typeface="Gotham Rounded Light"/>
                <a:cs typeface="Gotham Rounded Light"/>
              </a:rPr>
              <a:t>.</a:t>
            </a:r>
            <a:endParaRPr lang="it-IT" sz="1400" dirty="0">
              <a:solidFill>
                <a:srgbClr val="595959"/>
              </a:solidFill>
              <a:latin typeface="Gotham Rounded Light"/>
              <a:cs typeface="Gotham Rounded Light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Book"/>
              <a:cs typeface="Gotham Rounded Book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  <a:cs typeface="Gotham Rounded Book"/>
              </a:rPr>
              <a:t>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Book"/>
              <a:cs typeface="Gotham Rounded Book"/>
            </a:endParaRPr>
          </a:p>
          <a:p>
            <a:endParaRPr lang="it-IT" sz="1400" dirty="0">
              <a:latin typeface="Gotham Rounded Book"/>
              <a:cs typeface="Gotham Rounded Boo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8902700"/>
            <a:ext cx="6959600" cy="10287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6096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9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46754"/>
              </p:ext>
            </p:extLst>
          </p:nvPr>
        </p:nvGraphicFramePr>
        <p:xfrm>
          <a:off x="255743" y="2714540"/>
          <a:ext cx="6052292" cy="5225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b="0" i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 </a:t>
                      </a: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9h15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Registracija</a:t>
                      </a:r>
                      <a:r>
                        <a:rPr lang="hr-HR" sz="1400" b="0" i="0" baseline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 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solidFill>
                            <a:srgbClr val="365F91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 </a:t>
                      </a:r>
                      <a:endParaRPr lang="it-IT" sz="1400" dirty="0"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9h30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Pozdravni govor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Ana Falak, HUP </a:t>
                      </a: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b="0" i="0" dirty="0">
                          <a:solidFill>
                            <a:schemeClr val="bg1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 </a:t>
                      </a:r>
                    </a:p>
                  </a:txBody>
                  <a:tcPr marL="68580" marR="68580" marT="0" marB="0" anchorCtr="1">
                    <a:solidFill>
                      <a:srgbClr val="E243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2 </a:t>
                      </a:r>
                      <a:r>
                        <a:rPr lang="hr-HR" sz="1400" b="1" i="0" dirty="0">
                          <a:solidFill>
                            <a:schemeClr val="bg1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SATA UVODA</a:t>
                      </a:r>
                      <a:r>
                        <a:rPr lang="hr-HR" sz="1400" b="1" i="0" baseline="0" dirty="0">
                          <a:solidFill>
                            <a:schemeClr val="bg1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 U SET ALAT 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 anchor="ctr">
                    <a:solidFill>
                      <a:srgbClr val="E24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 anchor="ctr">
                    <a:solidFill>
                      <a:srgbClr val="E24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9h35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SET </a:t>
                      </a: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kampanja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Energija po mjeri, </a:t>
                      </a:r>
                      <a:r>
                        <a:rPr lang="en-US" sz="1400" dirty="0" err="1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Energ</a:t>
                      </a:r>
                      <a:r>
                        <a:rPr lang="hr-HR" sz="1400" dirty="0" err="1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etska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učinkovitost u tekstilnoj i odjevnoj industriji</a:t>
                      </a:r>
                      <a:endParaRPr lang="it-IT" sz="1400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ENEA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9h45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SET </a:t>
                      </a: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alat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– funkcionalnost </a:t>
                      </a:r>
                      <a:endParaRPr lang="it-IT" sz="1400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ENEA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10h15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Procjena potrošnje energije i obrada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podataka unesenih u SET alat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ENEA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11h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Primjer</a:t>
                      </a:r>
                      <a:r>
                        <a:rPr lang="hr-HR" sz="1400" b="0" i="0" baseline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 1</a:t>
                      </a:r>
                      <a:r>
                        <a:rPr lang="en-US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: </a:t>
                      </a:r>
                      <a:r>
                        <a:rPr lang="hr-HR" sz="1400" i="1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Business </a:t>
                      </a:r>
                      <a:r>
                        <a:rPr lang="hr-HR" sz="1400" i="1" dirty="0" err="1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case</a:t>
                      </a:r>
                      <a:r>
                        <a:rPr lang="hr-HR" sz="1400" i="1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</a:t>
                      </a:r>
                      <a:r>
                        <a:rPr lang="hr-HR" sz="1400" i="1" baseline="0" dirty="0" err="1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from</a:t>
                      </a:r>
                      <a:r>
                        <a:rPr lang="hr-HR" sz="1400" i="1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SESEC </a:t>
                      </a:r>
                      <a:endParaRPr lang="it-IT" sz="1400" i="1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Video /</a:t>
                      </a:r>
                      <a:r>
                        <a:rPr lang="hr-HR" sz="1400" baseline="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ENEA </a:t>
                      </a: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11h20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Pitanja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i odgovori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b="0" i="0" dirty="0">
                          <a:solidFill>
                            <a:srgbClr val="FFFFFF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 </a:t>
                      </a:r>
                    </a:p>
                  </a:txBody>
                  <a:tcPr marL="68580" marR="68580" marT="0" marB="0" anchorCtr="1">
                    <a:solidFill>
                      <a:srgbClr val="E243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2 </a:t>
                      </a:r>
                      <a:r>
                        <a:rPr lang="hr-HR" sz="1400" b="1" i="0" dirty="0">
                          <a:solidFill>
                            <a:srgbClr val="FFFFFF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SATA PRIMJENE SET ALATA </a:t>
                      </a:r>
                      <a:endParaRPr lang="it-IT" sz="1400" b="1" i="0" dirty="0">
                        <a:solidFill>
                          <a:srgbClr val="FFFFFF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="ctr">
                    <a:solidFill>
                      <a:srgbClr val="E24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12h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SET </a:t>
                      </a: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Alat u vašoj tvrtki</a:t>
                      </a: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: </a:t>
                      </a: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demonstracija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kako koristiti</a:t>
                      </a: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(*)</a:t>
                      </a:r>
                      <a:endParaRPr lang="it-IT" sz="1400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EA2915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ENEA</a:t>
                      </a:r>
                      <a:endParaRPr lang="it-IT" sz="1400" dirty="0">
                        <a:solidFill>
                          <a:srgbClr val="EA2915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b="0" i="0" dirty="0">
                          <a:solidFill>
                            <a:srgbClr val="595959"/>
                          </a:solidFill>
                          <a:effectLst/>
                          <a:latin typeface="Gotham"/>
                          <a:ea typeface="ＭＳ 明朝"/>
                          <a:cs typeface="Gotham"/>
                        </a:rPr>
                        <a:t>13h</a:t>
                      </a:r>
                      <a:endParaRPr lang="it-IT" sz="1400" b="0" i="0" dirty="0">
                        <a:solidFill>
                          <a:srgbClr val="595959"/>
                        </a:solidFill>
                        <a:effectLst/>
                        <a:latin typeface="Gotham"/>
                        <a:ea typeface="ＭＳ 明朝"/>
                        <a:cs typeface="Gotham"/>
                      </a:endParaRPr>
                    </a:p>
                  </a:txBody>
                  <a:tcPr marL="68580" marR="6858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r-HR" sz="140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Pitanja</a:t>
                      </a:r>
                      <a:r>
                        <a:rPr lang="hr-HR" sz="1400" baseline="0" dirty="0">
                          <a:solidFill>
                            <a:srgbClr val="595959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 i odgovori </a:t>
                      </a:r>
                      <a:endParaRPr lang="it-IT" sz="1400" dirty="0">
                        <a:solidFill>
                          <a:srgbClr val="595959"/>
                        </a:solidFill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it-IT" sz="1400" dirty="0">
                          <a:solidFill>
                            <a:srgbClr val="1F497D"/>
                          </a:solidFill>
                          <a:effectLst/>
                          <a:latin typeface="Gotham Rounded Book"/>
                          <a:ea typeface="ＭＳ 明朝"/>
                          <a:cs typeface="Gotham Rounded Book"/>
                        </a:rPr>
                        <a:t> </a:t>
                      </a:r>
                      <a:endParaRPr lang="it-IT" sz="1400" dirty="0">
                        <a:effectLst/>
                        <a:latin typeface="Gotham Rounded Book"/>
                        <a:ea typeface="ＭＳ 明朝"/>
                        <a:cs typeface="Gotham Rounded Book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852462" y="2135609"/>
            <a:ext cx="230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D5A64"/>
                </a:solidFill>
                <a:latin typeface="Gotham"/>
                <a:cs typeface="Gotham"/>
              </a:rPr>
              <a:t>PROGRAM</a:t>
            </a:r>
            <a:endParaRPr lang="it-IT" sz="3200" dirty="0">
              <a:solidFill>
                <a:srgbClr val="2D5A64"/>
              </a:solidFill>
              <a:latin typeface="Gotham"/>
              <a:cs typeface="Gotham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71532" cy="24003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27" y="0"/>
            <a:ext cx="1092200" cy="27559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4512" y="7940311"/>
            <a:ext cx="6215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(*) 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sudionicima se savjetuje ponijeti vlastite laptope kao i podatke tvrtke o godišnjoj potrošnji energije kako bi na licu mjesta unijeli podatke u SET alat te dobili pojašnjenja stručnjaka iz Italije (ENEA)</a:t>
            </a:r>
            <a:endParaRPr lang="en-US" sz="1200" i="1" dirty="0">
              <a:solidFill>
                <a:srgbClr val="595959"/>
              </a:solidFill>
              <a:latin typeface="Gotham Rounded Book"/>
              <a:ea typeface="ＭＳ 明朝"/>
              <a:cs typeface="Gotham Rounded Book"/>
            </a:endParaRPr>
          </a:p>
          <a:p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Potrebni podatci:</a:t>
            </a:r>
            <a:endParaRPr lang="en-US" sz="1200" i="1" dirty="0">
              <a:solidFill>
                <a:srgbClr val="595959"/>
              </a:solidFill>
              <a:latin typeface="Gotham Rounded Book"/>
              <a:ea typeface="ＭＳ 明朝"/>
              <a:cs typeface="Gotham Rounded Book"/>
            </a:endParaRPr>
          </a:p>
          <a:p>
            <a:pPr marL="285750" indent="-285750">
              <a:buFontTx/>
              <a:buChar char="-"/>
            </a:pP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Mjesečni računi potrošnje energije </a:t>
            </a: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(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električne i termalne</a:t>
            </a: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)  </a:t>
            </a:r>
          </a:p>
          <a:p>
            <a:pPr marL="285750" indent="-285750">
              <a:buFontTx/>
              <a:buChar char="-"/>
            </a:pP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Količina mjesečne proizvodnje</a:t>
            </a:r>
            <a:endParaRPr lang="en-US" sz="1200" i="1" dirty="0">
              <a:solidFill>
                <a:srgbClr val="595959"/>
              </a:solidFill>
              <a:latin typeface="Gotham Rounded Book"/>
              <a:ea typeface="ＭＳ 明朝"/>
              <a:cs typeface="Gotham Rounded Book"/>
            </a:endParaRPr>
          </a:p>
          <a:p>
            <a:pPr marL="285750" indent="-285750">
              <a:buFontTx/>
              <a:buChar char="-"/>
            </a:pP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Godišnji promet</a:t>
            </a:r>
            <a:endParaRPr lang="en-US" sz="1200" i="1" dirty="0">
              <a:solidFill>
                <a:srgbClr val="595959"/>
              </a:solidFill>
              <a:latin typeface="Gotham Rounded Book"/>
              <a:ea typeface="ＭＳ 明朝"/>
              <a:cs typeface="Gotham Rounded Book"/>
            </a:endParaRPr>
          </a:p>
          <a:p>
            <a:r>
              <a:rPr lang="en-US" sz="1200" i="1" dirty="0" err="1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Tehni</a:t>
            </a:r>
            <a:r>
              <a:rPr lang="hr-HR" sz="1200" i="1" dirty="0" err="1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čki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 zahtjevi</a:t>
            </a: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MS Excel, </a:t>
            </a:r>
            <a:r>
              <a:rPr lang="en-US" sz="1200" i="1" dirty="0" err="1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ver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zija</a:t>
            </a: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 2007 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potpuno ažurirana ili novija </a:t>
            </a:r>
            <a:endParaRPr lang="en-US" sz="1200" i="1" dirty="0">
              <a:solidFill>
                <a:srgbClr val="595959"/>
              </a:solidFill>
              <a:latin typeface="Gotham Rounded Book"/>
              <a:ea typeface="ＭＳ 明朝"/>
              <a:cs typeface="Gotham Rounded Book"/>
            </a:endParaRPr>
          </a:p>
          <a:p>
            <a:pPr marL="171450" indent="-171450">
              <a:buFontTx/>
              <a:buChar char="-"/>
            </a:pP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Internet 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veza</a:t>
            </a:r>
            <a:r>
              <a:rPr lang="en-US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 (</a:t>
            </a:r>
            <a:r>
              <a:rPr lang="hr-HR" sz="1200" i="1" dirty="0">
                <a:solidFill>
                  <a:srgbClr val="595959"/>
                </a:solidFill>
                <a:latin typeface="Gotham Rounded Book"/>
                <a:ea typeface="ＭＳ 明朝"/>
                <a:cs typeface="Gotham Rounded Book"/>
              </a:rPr>
              <a:t>poželjno)</a:t>
            </a:r>
            <a:endParaRPr lang="en-US" sz="1200" i="1" dirty="0">
              <a:solidFill>
                <a:srgbClr val="595959"/>
              </a:solidFill>
              <a:latin typeface="Gotham Rounded Book"/>
              <a:ea typeface="ＭＳ 明朝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428550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8095" y="7142095"/>
            <a:ext cx="58293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SET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je, pod vodstvom EURATEX-a, dio kampanje </a:t>
            </a:r>
            <a:r>
              <a:rPr lang="hr-H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Energija po mjeri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– inicijative koja traje do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2016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u cilju osnaživanja više od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300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tvrtki iz tekstilne i odjevne industrije, osobito MS tvrtki, kako bi postale energetski učinkovitije.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Light"/>
                <a:cs typeface="Gotham Rounded Light"/>
              </a:rPr>
              <a:t>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Gotham Rounded Light"/>
              <a:cs typeface="Gotham Rounded Light"/>
            </a:endParaRPr>
          </a:p>
          <a:p>
            <a:endParaRPr lang="it-IT" sz="1100" dirty="0">
              <a:latin typeface="Gotham Rounded Light"/>
              <a:cs typeface="Gotham Rounded Ligh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31" y="4078944"/>
            <a:ext cx="3276600" cy="22479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11409" y="4533641"/>
            <a:ext cx="3429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"/>
                <a:cs typeface="Gotham"/>
              </a:rPr>
              <a:t>Contact </a:t>
            </a:r>
            <a:endParaRPr lang="it-IT" b="1" dirty="0">
              <a:solidFill>
                <a:schemeClr val="bg1"/>
              </a:solidFill>
              <a:latin typeface="Gotham"/>
              <a:cs typeface="Gotham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Gotham"/>
                <a:cs typeface="Gotham"/>
              </a:rPr>
              <a:t>EURATEX, SET Project Coordinator </a:t>
            </a:r>
            <a:endParaRPr lang="it-IT" sz="1200" b="1" dirty="0">
              <a:solidFill>
                <a:schemeClr val="bg1"/>
              </a:solidFill>
              <a:latin typeface="Gotham"/>
              <a:cs typeface="Gotham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Gotham"/>
                <a:cs typeface="Gotham"/>
              </a:rPr>
              <a:t>Mauro Scalia</a:t>
            </a:r>
          </a:p>
          <a:p>
            <a:r>
              <a:rPr lang="en-US" sz="1200" b="1" dirty="0" err="1">
                <a:solidFill>
                  <a:schemeClr val="bg1"/>
                </a:solidFill>
                <a:latin typeface="Gotham"/>
                <a:cs typeface="Gotham"/>
              </a:rPr>
              <a:t>Mauro.scalia@euratex.eu</a:t>
            </a:r>
            <a:endParaRPr lang="it-IT" sz="1200" b="1" dirty="0">
              <a:solidFill>
                <a:schemeClr val="bg1"/>
              </a:solidFill>
              <a:latin typeface="Gotham"/>
              <a:cs typeface="Gotham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Gotham"/>
                <a:cs typeface="Gotham"/>
              </a:rPr>
              <a:t>National contact for CROATIA</a:t>
            </a:r>
          </a:p>
          <a:p>
            <a:r>
              <a:rPr lang="hr-HR" sz="1200" b="1" dirty="0">
                <a:solidFill>
                  <a:schemeClr val="bg1"/>
                </a:solidFill>
                <a:latin typeface="Gotham"/>
                <a:cs typeface="Gotham"/>
              </a:rPr>
              <a:t>Hrvatska udruga poslodavaca, Ana Falak</a:t>
            </a:r>
            <a:endParaRPr lang="en-US" sz="1200" b="1" dirty="0">
              <a:solidFill>
                <a:schemeClr val="bg1"/>
              </a:solidFill>
              <a:latin typeface="Gotham"/>
              <a:cs typeface="Gotham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Gotham"/>
                <a:cs typeface="Gotham"/>
              </a:rPr>
              <a:t>Tel: </a:t>
            </a:r>
            <a:r>
              <a:rPr lang="hr-HR" sz="1200" b="1" dirty="0">
                <a:solidFill>
                  <a:schemeClr val="bg1"/>
                </a:solidFill>
                <a:latin typeface="Gotham"/>
                <a:cs typeface="Gotham"/>
              </a:rPr>
              <a:t>+ 385 1 4879 571, </a:t>
            </a:r>
          </a:p>
          <a:p>
            <a:r>
              <a:rPr lang="hr-HR" sz="1200" b="1" dirty="0">
                <a:solidFill>
                  <a:schemeClr val="bg1"/>
                </a:solidFill>
                <a:latin typeface="Gotham"/>
                <a:cs typeface="Gotham"/>
              </a:rPr>
              <a:t>E-mail: ana.falak@hup.hr</a:t>
            </a:r>
            <a:endParaRPr lang="it-IT" sz="1200" b="1" dirty="0">
              <a:solidFill>
                <a:schemeClr val="bg1"/>
              </a:solidFill>
              <a:latin typeface="Gotham"/>
              <a:cs typeface="Gotham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37063" y="9112876"/>
            <a:ext cx="341335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r-H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/>
                <a:cs typeface="Gotham"/>
              </a:rPr>
              <a:t>Prijave putem e-maila na </a:t>
            </a:r>
            <a:r>
              <a:rPr lang="hr-H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/>
                <a:cs typeface="Gotham"/>
                <a:hlinkClick r:id="rId3"/>
              </a:rPr>
              <a:t>ana.falak@hup.hr</a:t>
            </a:r>
            <a:r>
              <a:rPr lang="hr-H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/>
                <a:cs typeface="Gotham"/>
              </a:rPr>
              <a:t>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otham"/>
              <a:cs typeface="Gotham"/>
            </a:endParaRPr>
          </a:p>
          <a:p>
            <a:r>
              <a:rPr lang="hr-H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/>
                <a:cs typeface="Gotham"/>
              </a:rPr>
              <a:t>Vaše ime, ime tvrtke te kontakt podaci </a:t>
            </a:r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  <a:latin typeface="Gotham"/>
              <a:cs typeface="Gotham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2" y="9216133"/>
            <a:ext cx="1670368" cy="3225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3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407</Words>
  <Application>Microsoft Office PowerPoint</Application>
  <PresentationFormat>A4 Paper (210x297 mm)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明朝</vt:lpstr>
      <vt:lpstr>Arial</vt:lpstr>
      <vt:lpstr>Calibri</vt:lpstr>
      <vt:lpstr>Gotham</vt:lpstr>
      <vt:lpstr>Gotham Rounded Book</vt:lpstr>
      <vt:lpstr>Gotham Rounded Light</vt:lpstr>
      <vt:lpstr>Gotham Rounded Medium</vt:lpstr>
      <vt:lpstr>Tema di Office</vt:lpstr>
      <vt:lpstr>2 SATA ZA ENERGETSKU UČINKOVITOST Zagreb, 24. svibnja 2016,  Kongresni centar Forum, Radnička cesta 52  od 9h30 do 13h      </vt:lpstr>
      <vt:lpstr>PowerPoint Presentation</vt:lpstr>
      <vt:lpstr>PowerPoint Presentation</vt:lpstr>
      <vt:lpstr>PowerPoint Presentation</vt:lpstr>
    </vt:vector>
  </TitlesOfParts>
  <Company>I musicanti non dormono mai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Ksenija Savicevic</dc:creator>
  <cp:lastModifiedBy>ivana.zlataric@hup.hr</cp:lastModifiedBy>
  <cp:revision>46</cp:revision>
  <cp:lastPrinted>2015-07-10T08:39:53Z</cp:lastPrinted>
  <dcterms:created xsi:type="dcterms:W3CDTF">2015-06-09T13:34:57Z</dcterms:created>
  <dcterms:modified xsi:type="dcterms:W3CDTF">2016-05-31T12:08:21Z</dcterms:modified>
</cp:coreProperties>
</file>